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225cbe80d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225cbe80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54fd3dfc8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54fd3df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54fd3dfc8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54fd3df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4fd3dfc8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4fd3dfc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e4ecd8123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e4ecd812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54fd3dfc8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54fd3dfc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54fd3dfc8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54fd3dfc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54fd3dfc8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54fd3dfc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54fd3dfc8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54fd3dfc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225cbe80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225cbe8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225cbe80d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225cbe80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225cbe80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225cbe8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225cbe80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225cbe80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25cbe80d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25cbe80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225cbe80d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225cbe80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rect b="b" l="l" r="r" t="t"/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1524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verse">
  <p:cSld name="BLANK_1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rect b="b" l="l" r="r" t="t"/>
            <a:pathLst>
              <a:path extrusionOk="0" h="183798" w="344965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cap="flat" cmpd="sng" w="762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rect b="b" l="l" r="r" t="t"/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762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rect b="b" l="l" r="r" t="t"/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Char char="⊡"/>
              <a:defRPr i="1" sz="1800">
                <a:solidFill>
                  <a:srgbClr val="CCCCCC"/>
                </a:solidFill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□"/>
              <a:defRPr i="1" sz="1800">
                <a:solidFill>
                  <a:srgbClr val="CCCCCC"/>
                </a:solidFill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 sz="1800">
                <a:solidFill>
                  <a:srgbClr val="CCCCCC"/>
                </a:solidFill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rect b="b" l="l" r="r" t="t"/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rect b="b" l="l" r="r" t="t"/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rect b="b" l="l" r="r" t="t"/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rect b="b" l="l" r="r" t="t"/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 rot="10800000">
            <a:off x="259950" y="274275"/>
            <a:ext cx="8624125" cy="4594950"/>
          </a:xfrm>
          <a:custGeom>
            <a:rect b="b" l="l" r="r" t="t"/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104100" y="4513082"/>
            <a:ext cx="29358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i="1" sz="12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rect b="b" l="l" r="r" t="t"/>
            <a:pathLst>
              <a:path extrusionOk="0" h="183798" w="344965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b="1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b="1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b="1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b="1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b="1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b="1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b="1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b="1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b="1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⊡"/>
              <a:defRPr sz="3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□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■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b="1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b="1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b="1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b="1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b="1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b="1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b="1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b="1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hyperlink" Target="https://wandb.ai/saurabh_work/YOLOv5/runs/16386w0o?workspace=user-saurabh_work" TargetMode="External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4294967295" type="ctrTitle"/>
          </p:nvPr>
        </p:nvSpPr>
        <p:spPr>
          <a:xfrm>
            <a:off x="3913025" y="323400"/>
            <a:ext cx="1317900" cy="4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HELLO!</a:t>
            </a:r>
            <a:endParaRPr sz="1800"/>
          </a:p>
        </p:txBody>
      </p:sp>
      <p:sp>
        <p:nvSpPr>
          <p:cNvPr id="59" name="Google Shape;59;p12"/>
          <p:cNvSpPr txBox="1"/>
          <p:nvPr>
            <p:ph idx="4294967295" type="subTitle"/>
          </p:nvPr>
        </p:nvSpPr>
        <p:spPr>
          <a:xfrm>
            <a:off x="1406300" y="1629288"/>
            <a:ext cx="65937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 am Saurabh Bharadwaj</a:t>
            </a:r>
            <a:endParaRPr b="1"/>
          </a:p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4294967295" type="body"/>
          </p:nvPr>
        </p:nvSpPr>
        <p:spPr>
          <a:xfrm>
            <a:off x="1406300" y="2331750"/>
            <a:ext cx="659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~ Machine Learning Intern ~</a:t>
            </a:r>
            <a:endParaRPr sz="1800"/>
          </a:p>
        </p:txBody>
      </p:sp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075" y="3141425"/>
            <a:ext cx="2283849" cy="1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Problem</a:t>
            </a:r>
            <a:endParaRPr sz="1600"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My model, will not scale to ‘N’ number of plates in the Image/Video.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we dont know exactly how many number plates will be there on the image.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this it?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No! This model is very slow and huge in size. We need something efficient.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idx="4294967295" type="ctrTitle"/>
          </p:nvPr>
        </p:nvSpPr>
        <p:spPr>
          <a:xfrm>
            <a:off x="1603800" y="1331474"/>
            <a:ext cx="5936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YOLO v5 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57" name="Google Shape;157;p22"/>
          <p:cNvSpPr txBox="1"/>
          <p:nvPr>
            <p:ph idx="4294967295" type="subTitle"/>
          </p:nvPr>
        </p:nvSpPr>
        <p:spPr>
          <a:xfrm>
            <a:off x="1603800" y="2311423"/>
            <a:ext cx="59364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Char char="⊡"/>
            </a:pPr>
            <a:r>
              <a:rPr lang="en" sz="1800">
                <a:solidFill>
                  <a:srgbClr val="CCCCCC"/>
                </a:solidFill>
              </a:rPr>
              <a:t>Object Detection model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⊡"/>
            </a:pPr>
            <a:r>
              <a:rPr lang="en" sz="1800">
                <a:solidFill>
                  <a:srgbClr val="CCCCCC"/>
                </a:solidFill>
              </a:rPr>
              <a:t>Compound Scaled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⊡"/>
            </a:pPr>
            <a:r>
              <a:rPr lang="en" sz="1800">
                <a:solidFill>
                  <a:srgbClr val="CCCCCC"/>
                </a:solidFill>
              </a:rPr>
              <a:t>Trained on COCO Dataset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⊡"/>
            </a:pPr>
            <a:r>
              <a:rPr lang="en" sz="1800">
                <a:solidFill>
                  <a:srgbClr val="CCCCCC"/>
                </a:solidFill>
              </a:rPr>
              <a:t>Simple implementation for TTA, Hyperparameter evolution, and exporting to ONNX, TensorRT, TFLite</a:t>
            </a:r>
            <a:endParaRPr sz="1800">
              <a:solidFill>
                <a:srgbClr val="CCCCCC"/>
              </a:solidFill>
            </a:endParaRPr>
          </a:p>
        </p:txBody>
      </p:sp>
      <p:grpSp>
        <p:nvGrpSpPr>
          <p:cNvPr id="158" name="Google Shape;158;p22"/>
          <p:cNvGrpSpPr/>
          <p:nvPr/>
        </p:nvGrpSpPr>
        <p:grpSpPr>
          <a:xfrm>
            <a:off x="4233476" y="227750"/>
            <a:ext cx="677029" cy="1103729"/>
            <a:chOff x="6730350" y="2315900"/>
            <a:chExt cx="257700" cy="420100"/>
          </a:xfrm>
        </p:grpSpPr>
        <p:sp>
          <p:nvSpPr>
            <p:cNvPr id="159" name="Google Shape;159;p22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Yolov5 Setup</a:t>
            </a:r>
            <a:endParaRPr sz="1600"/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610" y="3193647"/>
            <a:ext cx="2426725" cy="129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907675" y="2692813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2.	Creation of custom alpr.yaml file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792925" y="715775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roid Serif"/>
              <a:buAutoNum type="arabicPeriod"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Clone YOLOv5 repo from Github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743" y="1254987"/>
            <a:ext cx="3846463" cy="12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Yolov5 Setup</a:t>
            </a:r>
            <a:endParaRPr sz="1600"/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792925" y="1691238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4.	After proper configuration, train the model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792925" y="715775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3.	Get the annotations to match with YOLO config.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50" y="1115975"/>
            <a:ext cx="3771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175" y="2167650"/>
            <a:ext cx="7277649" cy="3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925" y="2733320"/>
            <a:ext cx="7277899" cy="51853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2545675" y="3368700"/>
            <a:ext cx="38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Output results: </a:t>
            </a:r>
            <a:r>
              <a:rPr lang="en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6"/>
              </a:rPr>
              <a:t>Custom yolo output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 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932925" y="3804388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5</a:t>
            </a: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.	Detection and testing the model 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3175" y="4289650"/>
            <a:ext cx="7277900" cy="3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3128050" y="99100"/>
            <a:ext cx="29184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Results from the detection</a:t>
            </a:r>
            <a:endParaRPr sz="1400"/>
          </a:p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50" y="609400"/>
            <a:ext cx="5208851" cy="3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275" y="2365399"/>
            <a:ext cx="2819200" cy="2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Number Plate Segmentation</a:t>
            </a:r>
            <a:endParaRPr sz="1300"/>
          </a:p>
        </p:txBody>
      </p: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0" y="20662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0" y="20662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26"/>
          <p:cNvGrpSpPr/>
          <p:nvPr/>
        </p:nvGrpSpPr>
        <p:grpSpPr>
          <a:xfrm>
            <a:off x="1786339" y="1398601"/>
            <a:ext cx="473400" cy="473400"/>
            <a:chOff x="1786339" y="1703401"/>
            <a:chExt cx="473400" cy="473400"/>
          </a:xfrm>
        </p:grpSpPr>
        <p:sp>
          <p:nvSpPr>
            <p:cNvPr id="206" name="Google Shape;206;p26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1</a:t>
              </a:r>
              <a:endParaRPr sz="6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grpSp>
        <p:nvGrpSpPr>
          <p:cNvPr id="208" name="Google Shape;208;p26"/>
          <p:cNvGrpSpPr/>
          <p:nvPr/>
        </p:nvGrpSpPr>
        <p:grpSpPr>
          <a:xfrm>
            <a:off x="3814414" y="1398601"/>
            <a:ext cx="473400" cy="473400"/>
            <a:chOff x="3814414" y="1703401"/>
            <a:chExt cx="473400" cy="473400"/>
          </a:xfrm>
        </p:grpSpPr>
        <p:sp>
          <p:nvSpPr>
            <p:cNvPr id="209" name="Google Shape;209;p26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3</a:t>
              </a:r>
              <a:endParaRPr sz="6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grpSp>
        <p:nvGrpSpPr>
          <p:cNvPr id="211" name="Google Shape;211;p26"/>
          <p:cNvGrpSpPr/>
          <p:nvPr/>
        </p:nvGrpSpPr>
        <p:grpSpPr>
          <a:xfrm>
            <a:off x="5842489" y="1398601"/>
            <a:ext cx="473400" cy="473400"/>
            <a:chOff x="5842489" y="1703401"/>
            <a:chExt cx="473400" cy="473400"/>
          </a:xfrm>
        </p:grpSpPr>
        <p:sp>
          <p:nvSpPr>
            <p:cNvPr id="212" name="Google Shape;212;p26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5</a:t>
              </a:r>
              <a:endParaRPr sz="6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grpSp>
        <p:nvGrpSpPr>
          <p:cNvPr id="214" name="Google Shape;214;p26"/>
          <p:cNvGrpSpPr/>
          <p:nvPr/>
        </p:nvGrpSpPr>
        <p:grpSpPr>
          <a:xfrm>
            <a:off x="6880814" y="3271500"/>
            <a:ext cx="473400" cy="473400"/>
            <a:chOff x="6880814" y="3576300"/>
            <a:chExt cx="473400" cy="473400"/>
          </a:xfrm>
        </p:grpSpPr>
        <p:sp>
          <p:nvSpPr>
            <p:cNvPr id="215" name="Google Shape;215;p26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6</a:t>
              </a:r>
              <a:endParaRPr sz="6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grpSp>
        <p:nvGrpSpPr>
          <p:cNvPr id="217" name="Google Shape;217;p26"/>
          <p:cNvGrpSpPr/>
          <p:nvPr/>
        </p:nvGrpSpPr>
        <p:grpSpPr>
          <a:xfrm>
            <a:off x="4852739" y="3271500"/>
            <a:ext cx="473400" cy="473400"/>
            <a:chOff x="4852739" y="3576300"/>
            <a:chExt cx="473400" cy="473400"/>
          </a:xfrm>
        </p:grpSpPr>
        <p:sp>
          <p:nvSpPr>
            <p:cNvPr id="218" name="Google Shape;218;p26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4</a:t>
              </a:r>
              <a:endParaRPr sz="6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grpSp>
        <p:nvGrpSpPr>
          <p:cNvPr id="220" name="Google Shape;220;p26"/>
          <p:cNvGrpSpPr/>
          <p:nvPr/>
        </p:nvGrpSpPr>
        <p:grpSpPr>
          <a:xfrm>
            <a:off x="2824664" y="3271500"/>
            <a:ext cx="473400" cy="473400"/>
            <a:chOff x="2824664" y="3576300"/>
            <a:chExt cx="473400" cy="473400"/>
          </a:xfrm>
        </p:grpSpPr>
        <p:sp>
          <p:nvSpPr>
            <p:cNvPr id="221" name="Google Shape;221;p26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2</a:t>
              </a:r>
              <a:endParaRPr sz="6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sp>
        <p:nvSpPr>
          <p:cNvPr id="223" name="Google Shape;223;p26"/>
          <p:cNvSpPr txBox="1"/>
          <p:nvPr/>
        </p:nvSpPr>
        <p:spPr>
          <a:xfrm>
            <a:off x="137985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3377205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rPr>
              <a:t>Red is the colour of danger and courage</a:t>
            </a:r>
            <a:endParaRPr sz="900">
              <a:solidFill>
                <a:schemeClr val="dk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543601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241817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44625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647433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201" y="3758800"/>
            <a:ext cx="1830336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886" y="851299"/>
            <a:ext cx="1830326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1955" y="865192"/>
            <a:ext cx="1830294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6005" y="3744893"/>
            <a:ext cx="1978830" cy="57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4550" y="911475"/>
            <a:ext cx="1624443" cy="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2575" y="3775363"/>
            <a:ext cx="1978824" cy="395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240" name="Google Shape;240;p27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225" y="951175"/>
            <a:ext cx="4063549" cy="35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3164525" y="99100"/>
            <a:ext cx="28545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and Quantizing model</a:t>
            </a:r>
            <a:endParaRPr/>
          </a:p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1666250" y="2244525"/>
            <a:ext cx="182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Current Best Model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best.pt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3951075" y="2244525"/>
            <a:ext cx="258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Quantised TFLite FP-16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best-fp16.tflite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6836950" y="2244525"/>
            <a:ext cx="139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ONNX 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best.onnx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 rot="-5400000">
            <a:off x="143625" y="1044425"/>
            <a:ext cx="161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SIZE</a:t>
            </a:r>
            <a:endParaRPr sz="28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 rot="-5400000">
            <a:off x="143625" y="3287850"/>
            <a:ext cx="161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Inference Time</a:t>
            </a:r>
            <a:endParaRPr sz="16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1883300" y="3329600"/>
            <a:ext cx="139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Droid Serif"/>
                <a:ea typeface="Droid Serif"/>
                <a:cs typeface="Droid Serif"/>
                <a:sym typeface="Droid Serif"/>
              </a:rPr>
              <a:t>263.8 ms</a:t>
            </a:r>
            <a:endParaRPr i="1" sz="19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4296025" y="3329600"/>
            <a:ext cx="139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Droid Serif"/>
                <a:ea typeface="Droid Serif"/>
                <a:cs typeface="Droid Serif"/>
                <a:sym typeface="Droid Serif"/>
              </a:rPr>
              <a:t>519.6 </a:t>
            </a:r>
            <a:r>
              <a:rPr i="1" lang="en" sz="1900">
                <a:latin typeface="Droid Serif"/>
                <a:ea typeface="Droid Serif"/>
                <a:cs typeface="Droid Serif"/>
                <a:sym typeface="Droid Serif"/>
              </a:rPr>
              <a:t>ms</a:t>
            </a:r>
            <a:endParaRPr i="1" sz="19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6708750" y="3329600"/>
            <a:ext cx="139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Droid Serif"/>
                <a:ea typeface="Droid Serif"/>
                <a:cs typeface="Droid Serif"/>
                <a:sym typeface="Droid Serif"/>
              </a:rPr>
              <a:t>295.8 </a:t>
            </a:r>
            <a:r>
              <a:rPr i="1" lang="en" sz="1900">
                <a:latin typeface="Droid Serif"/>
                <a:ea typeface="Droid Serif"/>
                <a:cs typeface="Droid Serif"/>
                <a:sym typeface="Droid Serif"/>
              </a:rPr>
              <a:t>ms</a:t>
            </a:r>
            <a:endParaRPr i="1" sz="19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4296025" y="1489300"/>
            <a:ext cx="139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Droid Serif"/>
                <a:ea typeface="Droid Serif"/>
                <a:cs typeface="Droid Serif"/>
                <a:sym typeface="Droid Serif"/>
              </a:rPr>
              <a:t>13.5 Mb</a:t>
            </a:r>
            <a:endParaRPr i="1" sz="19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1883300" y="1489300"/>
            <a:ext cx="139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Droid Serif"/>
                <a:ea typeface="Droid Serif"/>
                <a:cs typeface="Droid Serif"/>
                <a:sym typeface="Droid Serif"/>
              </a:rPr>
              <a:t>13.7 Mb</a:t>
            </a:r>
            <a:endParaRPr i="1" sz="19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6775000" y="1489300"/>
            <a:ext cx="139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Droid Serif"/>
                <a:ea typeface="Droid Serif"/>
                <a:cs typeface="Droid Serif"/>
                <a:sym typeface="Droid Serif"/>
              </a:rPr>
              <a:t>27.2</a:t>
            </a:r>
            <a:r>
              <a:rPr i="1" lang="en" sz="1900">
                <a:latin typeface="Droid Serif"/>
                <a:ea typeface="Droid Serif"/>
                <a:cs typeface="Droid Serif"/>
                <a:sym typeface="Droid Serif"/>
              </a:rPr>
              <a:t> Mb</a:t>
            </a:r>
            <a:endParaRPr i="1" sz="19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Quantized INT8 model </a:t>
            </a:r>
            <a:endParaRPr/>
          </a:p>
        </p:txBody>
      </p:sp>
      <p:sp>
        <p:nvSpPr>
          <p:cNvPr id="264" name="Google Shape;264;p29"/>
          <p:cNvSpPr txBox="1"/>
          <p:nvPr>
            <p:ph idx="1" type="subTitle"/>
          </p:nvPr>
        </p:nvSpPr>
        <p:spPr>
          <a:xfrm>
            <a:off x="685675" y="2637601"/>
            <a:ext cx="7772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best-int8.tflite</a:t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3858675" y="52840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9"/>
          <p:cNvSpPr txBox="1"/>
          <p:nvPr>
            <p:ph idx="12" type="sldNum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3735025" y="1377075"/>
            <a:ext cx="167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7 Mb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3346925" y="3249225"/>
            <a:ext cx="2462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Droid Serif"/>
                <a:ea typeface="Droid Serif"/>
                <a:cs typeface="Droid Serif"/>
                <a:sym typeface="Droid Serif"/>
              </a:rPr>
              <a:t>Very High ~ 20 s</a:t>
            </a:r>
            <a:endParaRPr i="1" sz="19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Applications</a:t>
            </a:r>
            <a:endParaRPr sz="1600"/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Detect and Recognise Number Plates.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Swapping the Number Plates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Blur/Distort the Number Plate</a:t>
            </a:r>
            <a:endParaRPr/>
          </a:p>
        </p:txBody>
      </p:sp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8472150" y="4516475"/>
            <a:ext cx="531300" cy="531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2296350" y="925050"/>
            <a:ext cx="4551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CAPSTONE PROJECT</a:t>
            </a:r>
            <a:endParaRPr/>
          </a:p>
        </p:txBody>
      </p:sp>
      <p:sp>
        <p:nvSpPr>
          <p:cNvPr id="69" name="Google Shape;69;p13"/>
          <p:cNvSpPr txBox="1"/>
          <p:nvPr>
            <p:ph type="ctrTitle"/>
          </p:nvPr>
        </p:nvSpPr>
        <p:spPr>
          <a:xfrm>
            <a:off x="1368450" y="2854450"/>
            <a:ext cx="6407100" cy="137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 Plate Detection and Recognition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3711977" y="2060450"/>
            <a:ext cx="1720096" cy="87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1" name="Google Shape;71;p13"/>
          <p:cNvCxnSpPr/>
          <p:nvPr/>
        </p:nvCxnSpPr>
        <p:spPr>
          <a:xfrm>
            <a:off x="3307350" y="1801175"/>
            <a:ext cx="25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" name="Google Shape;72;p13"/>
          <p:cNvPicPr preferRelativeResize="0"/>
          <p:nvPr/>
        </p:nvPicPr>
        <p:blipFill rotWithShape="1">
          <a:blip r:embed="rId4">
            <a:alphaModFix/>
          </a:blip>
          <a:srcRect b="38525" l="0" r="83608" t="31409"/>
          <a:stretch/>
        </p:blipFill>
        <p:spPr>
          <a:xfrm>
            <a:off x="8550600" y="4591325"/>
            <a:ext cx="374400" cy="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754525" y="733275"/>
            <a:ext cx="7630500" cy="14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5566425" y="4130057"/>
            <a:ext cx="29358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1"/>
          <p:cNvSpPr txBox="1"/>
          <p:nvPr>
            <p:ph idx="1" type="body"/>
          </p:nvPr>
        </p:nvSpPr>
        <p:spPr>
          <a:xfrm>
            <a:off x="493250" y="643707"/>
            <a:ext cx="29358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000"/>
              <a:t>Any Questions?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Expectations and Targets</a:t>
            </a:r>
            <a:endParaRPr sz="1600"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916650" y="1047150"/>
            <a:ext cx="7310700" cy="30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600"/>
              <a:buChar char="⊡"/>
            </a:pPr>
            <a:r>
              <a:rPr lang="en" sz="1400">
                <a:solidFill>
                  <a:srgbClr val="000000"/>
                </a:solidFill>
              </a:rPr>
              <a:t>Use </a:t>
            </a:r>
            <a:r>
              <a:rPr b="1" lang="en" sz="1400">
                <a:solidFill>
                  <a:srgbClr val="000000"/>
                </a:solidFill>
              </a:rPr>
              <a:t>yolo/ssd/retinanet</a:t>
            </a:r>
            <a:r>
              <a:rPr lang="en" sz="1400">
                <a:solidFill>
                  <a:srgbClr val="000000"/>
                </a:solidFill>
              </a:rPr>
              <a:t> to train a license plate detector</a:t>
            </a:r>
            <a:endParaRPr sz="1400">
              <a:solidFill>
                <a:srgbClr val="000000"/>
              </a:solidFill>
            </a:endParaRPr>
          </a:p>
          <a:p>
            <a:pPr indent="-3937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2600"/>
              <a:buChar char="⊡"/>
            </a:pPr>
            <a:r>
              <a:rPr lang="en" sz="1400">
                <a:solidFill>
                  <a:srgbClr val="000000"/>
                </a:solidFill>
              </a:rPr>
              <a:t>Use a Segmentation technique to extract the text on the license plate</a:t>
            </a:r>
            <a:endParaRPr sz="1400">
              <a:solidFill>
                <a:srgbClr val="000000"/>
              </a:solidFill>
            </a:endParaRPr>
          </a:p>
          <a:p>
            <a:pPr indent="-3937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2600"/>
              <a:buChar char="⊡"/>
            </a:pPr>
            <a:r>
              <a:rPr lang="en" sz="1400">
                <a:solidFill>
                  <a:srgbClr val="000000"/>
                </a:solidFill>
              </a:rPr>
              <a:t>Use a </a:t>
            </a:r>
            <a:r>
              <a:rPr b="1" lang="en" sz="1400">
                <a:solidFill>
                  <a:srgbClr val="000000"/>
                </a:solidFill>
              </a:rPr>
              <a:t>recognition</a:t>
            </a:r>
            <a:r>
              <a:rPr b="1" lang="en" sz="1400">
                <a:solidFill>
                  <a:srgbClr val="000000"/>
                </a:solidFill>
              </a:rPr>
              <a:t> method/OCR</a:t>
            </a:r>
            <a:r>
              <a:rPr lang="en" sz="1400">
                <a:solidFill>
                  <a:srgbClr val="000000"/>
                </a:solidFill>
              </a:rPr>
              <a:t> to recognize the text on the license plate</a:t>
            </a:r>
            <a:endParaRPr sz="1400">
              <a:solidFill>
                <a:srgbClr val="000000"/>
              </a:solidFill>
            </a:endParaRPr>
          </a:p>
          <a:p>
            <a:pPr indent="-3937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2600"/>
              <a:buChar char="⊡"/>
            </a:pPr>
            <a:r>
              <a:rPr lang="en" sz="1400">
                <a:solidFill>
                  <a:srgbClr val="000000"/>
                </a:solidFill>
              </a:rPr>
              <a:t>Test out your solution on images you click of license plates.</a:t>
            </a:r>
            <a:endParaRPr sz="1400">
              <a:solidFill>
                <a:srgbClr val="000000"/>
              </a:solidFill>
            </a:endParaRPr>
          </a:p>
          <a:p>
            <a:pPr indent="-393700" lvl="0" marL="45720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SzPts val="2600"/>
              <a:buChar char="⊡"/>
            </a:pPr>
            <a:r>
              <a:rPr lang="en" sz="1400">
                <a:solidFill>
                  <a:srgbClr val="000000"/>
                </a:solidFill>
              </a:rPr>
              <a:t>Try to </a:t>
            </a:r>
            <a:r>
              <a:rPr b="1" lang="en" sz="1400">
                <a:solidFill>
                  <a:srgbClr val="000000"/>
                </a:solidFill>
              </a:rPr>
              <a:t>minimize the latency</a:t>
            </a:r>
            <a:r>
              <a:rPr lang="en" sz="1400">
                <a:solidFill>
                  <a:srgbClr val="000000"/>
                </a:solidFill>
              </a:rPr>
              <a:t> of the solution as much as possible (ONNX runtimes, tflite, tensorrt,tf-trt etc)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600" y="1238825"/>
            <a:ext cx="245201" cy="24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600" y="1773437"/>
            <a:ext cx="245201" cy="24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600" y="2308050"/>
            <a:ext cx="245201" cy="24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600" y="2842662"/>
            <a:ext cx="245201" cy="24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600" y="3377275"/>
            <a:ext cx="245201" cy="2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Dataset Description</a:t>
            </a:r>
            <a:endParaRPr sz="1800"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611025" y="645813"/>
            <a:ext cx="78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Vietnamese License Plate Dataset</a:t>
            </a:r>
            <a:endParaRPr sz="18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93" name="Google Shape;93;p15"/>
          <p:cNvSpPr txBox="1"/>
          <p:nvPr>
            <p:ph idx="4294967295" type="ctrTitle"/>
          </p:nvPr>
        </p:nvSpPr>
        <p:spPr>
          <a:xfrm>
            <a:off x="611025" y="1202725"/>
            <a:ext cx="20805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8,298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2611775" y="1582525"/>
            <a:ext cx="18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Total Images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95" name="Google Shape;95;p15"/>
          <p:cNvSpPr txBox="1"/>
          <p:nvPr>
            <p:ph idx="4294967295" type="ctrTitle"/>
          </p:nvPr>
        </p:nvSpPr>
        <p:spPr>
          <a:xfrm>
            <a:off x="611025" y="2166800"/>
            <a:ext cx="20805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1,500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2611775" y="2546600"/>
            <a:ext cx="18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Test Images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97" name="Google Shape;97;p15"/>
          <p:cNvSpPr txBox="1"/>
          <p:nvPr>
            <p:ph idx="4294967295" type="ctrTitle"/>
          </p:nvPr>
        </p:nvSpPr>
        <p:spPr>
          <a:xfrm>
            <a:off x="611025" y="3130875"/>
            <a:ext cx="20805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2611775" y="3510675"/>
            <a:ext cx="19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Class (Licence Plate)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 amt="86000"/>
          </a:blip>
          <a:srcRect b="0" l="6079" r="5938" t="0"/>
          <a:stretch/>
        </p:blipFill>
        <p:spPr>
          <a:xfrm>
            <a:off x="4658950" y="1157800"/>
            <a:ext cx="3954125" cy="317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241650" y="75074"/>
            <a:ext cx="26607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Analysis</a:t>
            </a:r>
            <a:endParaRPr sz="1800"/>
          </a:p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590850" y="596450"/>
            <a:ext cx="44208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Train Dataset Description</a:t>
            </a:r>
            <a:endParaRPr b="1"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10152375" y="646850"/>
            <a:ext cx="24405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YELLOW</a:t>
            </a:r>
            <a:endParaRPr b="1"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Is the color of gold, butter and ripe lemons. In the spectrum of visible light, yellow is found between green and orange.</a:t>
            </a:r>
            <a:endParaRPr sz="19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50" y="1829525"/>
            <a:ext cx="3783900" cy="21402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280000" dist="38100">
              <a:schemeClr val="accent1">
                <a:alpha val="89000"/>
              </a:schemeClr>
            </a:outerShdw>
          </a:effectLst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075" y="1121749"/>
            <a:ext cx="3873149" cy="3340147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280000" dist="38100">
              <a:schemeClr val="accent1">
                <a:alpha val="89000"/>
              </a:scheme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Analysis</a:t>
            </a:r>
            <a:endParaRPr sz="1700"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56040"/>
          <a:stretch/>
        </p:blipFill>
        <p:spPr>
          <a:xfrm>
            <a:off x="2937000" y="3485460"/>
            <a:ext cx="3270000" cy="115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43201" l="0" r="0" t="0"/>
          <a:stretch/>
        </p:blipFill>
        <p:spPr>
          <a:xfrm>
            <a:off x="2937000" y="1258549"/>
            <a:ext cx="3270000" cy="149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590850" y="596450"/>
            <a:ext cx="57837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2. Frequency of Plate classes in Images</a:t>
            </a:r>
            <a:endParaRPr b="1"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590850" y="2788050"/>
            <a:ext cx="6568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 of Ratio value in Images (Top 5)</a:t>
            </a:r>
            <a:endParaRPr b="1"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Sample Images</a:t>
            </a:r>
            <a:endParaRPr sz="1700"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78" y="1031888"/>
            <a:ext cx="4247443" cy="307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874" y="1184187"/>
            <a:ext cx="3684349" cy="29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241525" y="21765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Trying out with Base Model</a:t>
            </a:r>
            <a:endParaRPr sz="1700"/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975" y="727799"/>
            <a:ext cx="3135774" cy="368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647500" y="802525"/>
            <a:ext cx="37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819400" y="759161"/>
            <a:ext cx="3621900" cy="3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Input: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1/3rd Dataset ~ 2,800 Images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Width, Height, Channels = (224, 224, 3)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Layers: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Base Layer: VGG16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Trainable Params: 3M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Output: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Sigmoid Outputs: 4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(xmin, ymin, xmax, ymax)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241650" y="99105"/>
            <a:ext cx="2660700" cy="36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Images Output</a:t>
            </a:r>
            <a:endParaRPr sz="1700"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636" r="1371" t="0"/>
          <a:stretch/>
        </p:blipFill>
        <p:spPr>
          <a:xfrm>
            <a:off x="556300" y="935600"/>
            <a:ext cx="7970600" cy="3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1468275" y="4088250"/>
            <a:ext cx="63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Droid Serif"/>
                <a:ea typeface="Droid Serif"/>
                <a:cs typeface="Droid Serif"/>
                <a:sym typeface="Droid Serif"/>
              </a:rPr>
              <a:t>Image Outputs with respective Bounding boxes around the Number Plate</a:t>
            </a:r>
            <a:endParaRPr i="1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dita template">
  <a:themeElements>
    <a:clrScheme name="Custom 347">
      <a:dk1>
        <a:srgbClr val="434343"/>
      </a:dk1>
      <a:lt1>
        <a:srgbClr val="FFFFFF"/>
      </a:lt1>
      <a:dk2>
        <a:srgbClr val="999999"/>
      </a:dk2>
      <a:lt2>
        <a:srgbClr val="EFEFEF"/>
      </a:lt2>
      <a:accent1>
        <a:srgbClr val="FF9E00"/>
      </a:accent1>
      <a:accent2>
        <a:srgbClr val="FF6F00"/>
      </a:accent2>
      <a:accent3>
        <a:srgbClr val="8A827D"/>
      </a:accent3>
      <a:accent4>
        <a:srgbClr val="443F3D"/>
      </a:accent4>
      <a:accent5>
        <a:srgbClr val="A0BEDA"/>
      </a:accent5>
      <a:accent6>
        <a:srgbClr val="5E86AC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